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5" r:id="rId4"/>
    <p:sldMasterId id="2147483682" r:id="rId5"/>
    <p:sldMasterId id="2147483708" r:id="rId6"/>
  </p:sldMasterIdLst>
  <p:notesMasterIdLst>
    <p:notesMasterId r:id="rId18"/>
  </p:notesMasterIdLst>
  <p:handoutMasterIdLst>
    <p:handoutMasterId r:id="rId19"/>
  </p:handoutMasterIdLst>
  <p:sldIdLst>
    <p:sldId id="374" r:id="rId7"/>
    <p:sldId id="375" r:id="rId8"/>
    <p:sldId id="376" r:id="rId9"/>
    <p:sldId id="385" r:id="rId10"/>
    <p:sldId id="378" r:id="rId11"/>
    <p:sldId id="379" r:id="rId12"/>
    <p:sldId id="380" r:id="rId13"/>
    <p:sldId id="381" r:id="rId14"/>
    <p:sldId id="382" r:id="rId15"/>
    <p:sldId id="383" r:id="rId16"/>
    <p:sldId id="386" r:id="rId17"/>
  </p:sldIdLst>
  <p:sldSz cx="18288000" cy="10287000"/>
  <p:notesSz cx="6858000" cy="9144000"/>
  <p:embeddedFontLst>
    <p:embeddedFont>
      <p:font typeface="Open Sans 1" panose="020B0604020202020204" charset="0"/>
      <p:regular r:id="rId20"/>
    </p:embeddedFont>
    <p:embeddedFont>
      <p:font typeface="Poppins Light" panose="00000400000000000000" pitchFamily="2" charset="0"/>
      <p:regular r:id="rId21"/>
      <p: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UCHON Kare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9769"/>
    <a:srgbClr val="407C7F"/>
    <a:srgbClr val="08565A"/>
    <a:srgbClr val="FFFF99"/>
    <a:srgbClr val="6F6C6C"/>
    <a:srgbClr val="000000"/>
    <a:srgbClr val="CC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AB77C0-DCA9-4633-B66D-DDB6D169B5CF}" v="52" dt="2026-04-30T15:26:57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434" autoAdjust="0"/>
  </p:normalViewPr>
  <p:slideViewPr>
    <p:cSldViewPr>
      <p:cViewPr varScale="1">
        <p:scale>
          <a:sx n="70" d="100"/>
          <a:sy n="70" d="100"/>
        </p:scale>
        <p:origin x="5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20" y="78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A4BDE-CE61-4E93-B7A6-95986200A83A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B8BA17E-FE15-49C7-9B36-15F69ED69CEB}">
      <dgm:prSet custT="1"/>
      <dgm:spPr/>
      <dgm:t>
        <a:bodyPr/>
        <a:lstStyle/>
        <a:p>
          <a:r>
            <a:rPr lang="fr-FR" sz="3000" b="1" dirty="0"/>
            <a:t>Projet pédagogique</a:t>
          </a:r>
          <a:endParaRPr lang="en-US" sz="3000" b="1" dirty="0"/>
        </a:p>
      </dgm:t>
    </dgm:pt>
    <dgm:pt modelId="{68F67E4C-58D2-4CAB-8BD0-D3077F1457A4}" type="parTrans" cxnId="{541F2ABB-5489-44E2-A67A-3B3C94DC8452}">
      <dgm:prSet/>
      <dgm:spPr/>
      <dgm:t>
        <a:bodyPr/>
        <a:lstStyle/>
        <a:p>
          <a:endParaRPr lang="en-US"/>
        </a:p>
      </dgm:t>
    </dgm:pt>
    <dgm:pt modelId="{531FD825-8746-440B-9886-636A6173DDB6}" type="sibTrans" cxnId="{541F2ABB-5489-44E2-A67A-3B3C94DC8452}">
      <dgm:prSet/>
      <dgm:spPr/>
      <dgm:t>
        <a:bodyPr/>
        <a:lstStyle/>
        <a:p>
          <a:endParaRPr lang="en-US"/>
        </a:p>
      </dgm:t>
    </dgm:pt>
    <dgm:pt modelId="{2A460F1C-DF58-409F-8E8B-EDC367721F95}">
      <dgm:prSet custT="1"/>
      <dgm:spPr/>
      <dgm:t>
        <a:bodyPr/>
        <a:lstStyle/>
        <a:p>
          <a:r>
            <a:rPr lang="fr-FR" sz="3000" b="1" dirty="0"/>
            <a:t>Objectif : concevoir une maquette en bois </a:t>
          </a:r>
          <a:endParaRPr lang="en-US" sz="3000" b="1" dirty="0"/>
        </a:p>
      </dgm:t>
    </dgm:pt>
    <dgm:pt modelId="{37CEBE0D-73BA-4A01-AD9C-CA486667CD80}" type="parTrans" cxnId="{F662C275-F399-48AE-8AE5-6A7BDA9AF369}">
      <dgm:prSet/>
      <dgm:spPr/>
      <dgm:t>
        <a:bodyPr/>
        <a:lstStyle/>
        <a:p>
          <a:endParaRPr lang="en-US"/>
        </a:p>
      </dgm:t>
    </dgm:pt>
    <dgm:pt modelId="{63913EF6-85C1-4667-A7FB-7535E9488AA6}" type="sibTrans" cxnId="{F662C275-F399-48AE-8AE5-6A7BDA9AF369}">
      <dgm:prSet/>
      <dgm:spPr/>
      <dgm:t>
        <a:bodyPr/>
        <a:lstStyle/>
        <a:p>
          <a:endParaRPr lang="en-US"/>
        </a:p>
      </dgm:t>
    </dgm:pt>
    <dgm:pt modelId="{E1502760-0F59-477C-AE8F-CE758A15B343}">
      <dgm:prSet custT="1"/>
      <dgm:spPr/>
      <dgm:t>
        <a:bodyPr/>
        <a:lstStyle/>
        <a:p>
          <a:r>
            <a:rPr lang="fr-FR" sz="2500" dirty="0"/>
            <a:t>Respecter un cahier des charges</a:t>
          </a:r>
          <a:endParaRPr lang="en-US" sz="2500" dirty="0"/>
        </a:p>
      </dgm:t>
    </dgm:pt>
    <dgm:pt modelId="{D783085E-9999-4304-A09C-2A5D1A1ACB82}" type="parTrans" cxnId="{8A51CA8D-BCA3-460B-9D7F-7DF16EAB00C4}">
      <dgm:prSet/>
      <dgm:spPr/>
      <dgm:t>
        <a:bodyPr/>
        <a:lstStyle/>
        <a:p>
          <a:endParaRPr lang="en-US"/>
        </a:p>
      </dgm:t>
    </dgm:pt>
    <dgm:pt modelId="{976EFD71-D5B2-432F-96C5-4AB9772E0D11}" type="sibTrans" cxnId="{8A51CA8D-BCA3-460B-9D7F-7DF16EAB00C4}">
      <dgm:prSet/>
      <dgm:spPr/>
      <dgm:t>
        <a:bodyPr/>
        <a:lstStyle/>
        <a:p>
          <a:endParaRPr lang="en-US"/>
        </a:p>
      </dgm:t>
    </dgm:pt>
    <dgm:pt modelId="{A9EE55A6-A296-459D-87FE-378B56E42F83}">
      <dgm:prSet custT="1"/>
      <dgm:spPr/>
      <dgm:t>
        <a:bodyPr/>
        <a:lstStyle/>
        <a:p>
          <a:r>
            <a:rPr lang="fr-FR" sz="2500" dirty="0"/>
            <a:t>Justifier les choix mécaniques effectués</a:t>
          </a:r>
          <a:endParaRPr lang="en-US" sz="2500" dirty="0"/>
        </a:p>
      </dgm:t>
    </dgm:pt>
    <dgm:pt modelId="{ACCAC080-3B05-4BC9-80D2-6C2FA6AC099F}" type="parTrans" cxnId="{D2857A5D-B8B6-402E-AA0F-11446E73478A}">
      <dgm:prSet/>
      <dgm:spPr/>
      <dgm:t>
        <a:bodyPr/>
        <a:lstStyle/>
        <a:p>
          <a:endParaRPr lang="en-US"/>
        </a:p>
      </dgm:t>
    </dgm:pt>
    <dgm:pt modelId="{0B949A18-4ED7-45D1-91C5-A1FE6BA80E2D}" type="sibTrans" cxnId="{D2857A5D-B8B6-402E-AA0F-11446E73478A}">
      <dgm:prSet/>
      <dgm:spPr/>
      <dgm:t>
        <a:bodyPr/>
        <a:lstStyle/>
        <a:p>
          <a:endParaRPr lang="en-US"/>
        </a:p>
      </dgm:t>
    </dgm:pt>
    <dgm:pt modelId="{CC1A5DEE-DADA-4BBF-B7B9-FCC84169A5A5}">
      <dgm:prSet custT="1"/>
      <dgm:spPr/>
      <dgm:t>
        <a:bodyPr/>
        <a:lstStyle/>
        <a:p>
          <a:r>
            <a:rPr lang="fr-FR" sz="2500" dirty="0"/>
            <a:t>Présenter et défendre son projet </a:t>
          </a:r>
          <a:endParaRPr lang="en-US" sz="2500" dirty="0"/>
        </a:p>
      </dgm:t>
    </dgm:pt>
    <dgm:pt modelId="{1813ABDE-8330-47A1-AB84-C2772989F088}" type="parTrans" cxnId="{C3FCDEDD-E4E4-424E-B7BD-9AC5A847F015}">
      <dgm:prSet/>
      <dgm:spPr/>
      <dgm:t>
        <a:bodyPr/>
        <a:lstStyle/>
        <a:p>
          <a:endParaRPr lang="en-US"/>
        </a:p>
      </dgm:t>
    </dgm:pt>
    <dgm:pt modelId="{F36D995B-DDBE-4E42-BBA8-77472F7D95EC}" type="sibTrans" cxnId="{C3FCDEDD-E4E4-424E-B7BD-9AC5A847F015}">
      <dgm:prSet/>
      <dgm:spPr/>
      <dgm:t>
        <a:bodyPr/>
        <a:lstStyle/>
        <a:p>
          <a:endParaRPr lang="en-US"/>
        </a:p>
      </dgm:t>
    </dgm:pt>
    <dgm:pt modelId="{20C87C4E-F1BB-42EA-8314-E71ADEA05AF9}">
      <dgm:prSet custT="1"/>
      <dgm:spPr/>
      <dgm:t>
        <a:bodyPr/>
        <a:lstStyle/>
        <a:p>
          <a:r>
            <a:rPr lang="en-US" sz="2500" dirty="0"/>
            <a:t>Année 2026-2027</a:t>
          </a:r>
        </a:p>
      </dgm:t>
    </dgm:pt>
    <dgm:pt modelId="{8EB4E674-3550-4EFC-A522-D8FACAB9B29D}" type="parTrans" cxnId="{6B3968D0-A7E6-41CB-959F-AE3265586C20}">
      <dgm:prSet/>
      <dgm:spPr/>
      <dgm:t>
        <a:bodyPr/>
        <a:lstStyle/>
        <a:p>
          <a:endParaRPr lang="fr-FR"/>
        </a:p>
      </dgm:t>
    </dgm:pt>
    <dgm:pt modelId="{E294B2DF-E6E4-40C7-AE90-0C722119DCC1}" type="sibTrans" cxnId="{6B3968D0-A7E6-41CB-959F-AE3265586C20}">
      <dgm:prSet/>
      <dgm:spPr/>
      <dgm:t>
        <a:bodyPr/>
        <a:lstStyle/>
        <a:p>
          <a:endParaRPr lang="fr-FR"/>
        </a:p>
      </dgm:t>
    </dgm:pt>
    <dgm:pt modelId="{730AFF6D-7CFC-4DC2-A69D-81F0F323A363}" type="pres">
      <dgm:prSet presAssocID="{C35A4BDE-CE61-4E93-B7A6-95986200A83A}" presName="linear" presStyleCnt="0">
        <dgm:presLayoutVars>
          <dgm:animLvl val="lvl"/>
          <dgm:resizeHandles val="exact"/>
        </dgm:presLayoutVars>
      </dgm:prSet>
      <dgm:spPr/>
    </dgm:pt>
    <dgm:pt modelId="{26B71BC4-8B88-4BEB-BEE0-0916E2291D46}" type="pres">
      <dgm:prSet presAssocID="{7B8BA17E-FE15-49C7-9B36-15F69ED69CEB}" presName="parentText" presStyleLbl="node1" presStyleIdx="0" presStyleCnt="2" custLinFactNeighborY="-67288">
        <dgm:presLayoutVars>
          <dgm:chMax val="0"/>
          <dgm:bulletEnabled val="1"/>
        </dgm:presLayoutVars>
      </dgm:prSet>
      <dgm:spPr/>
    </dgm:pt>
    <dgm:pt modelId="{8B027533-35AA-4C21-8475-0BF9340C7195}" type="pres">
      <dgm:prSet presAssocID="{7B8BA17E-FE15-49C7-9B36-15F69ED69CEB}" presName="childText" presStyleLbl="revTx" presStyleIdx="0" presStyleCnt="2" custLinFactNeighborX="177" custLinFactNeighborY="-36079">
        <dgm:presLayoutVars>
          <dgm:bulletEnabled val="1"/>
        </dgm:presLayoutVars>
      </dgm:prSet>
      <dgm:spPr/>
    </dgm:pt>
    <dgm:pt modelId="{ED7638EF-5431-4ED6-BE22-224EB44B03F7}" type="pres">
      <dgm:prSet presAssocID="{2A460F1C-DF58-409F-8E8B-EDC367721F95}" presName="parentText" presStyleLbl="node1" presStyleIdx="1" presStyleCnt="2" custLinFactNeighborY="-17058">
        <dgm:presLayoutVars>
          <dgm:chMax val="0"/>
          <dgm:bulletEnabled val="1"/>
        </dgm:presLayoutVars>
      </dgm:prSet>
      <dgm:spPr/>
    </dgm:pt>
    <dgm:pt modelId="{6A232555-FA5A-4130-9772-5F77B385DF28}" type="pres">
      <dgm:prSet presAssocID="{2A460F1C-DF58-409F-8E8B-EDC367721F9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70D2E1B-9BFD-4697-988B-2FAA6203B75F}" type="presOf" srcId="{7B8BA17E-FE15-49C7-9B36-15F69ED69CEB}" destId="{26B71BC4-8B88-4BEB-BEE0-0916E2291D46}" srcOrd="0" destOrd="0" presId="urn:microsoft.com/office/officeart/2005/8/layout/vList2"/>
    <dgm:cxn modelId="{2AA57D23-509B-4774-8D0F-1334FFE87F49}" type="presOf" srcId="{E1502760-0F59-477C-AE8F-CE758A15B343}" destId="{6A232555-FA5A-4130-9772-5F77B385DF28}" srcOrd="0" destOrd="0" presId="urn:microsoft.com/office/officeart/2005/8/layout/vList2"/>
    <dgm:cxn modelId="{D2857A5D-B8B6-402E-AA0F-11446E73478A}" srcId="{2A460F1C-DF58-409F-8E8B-EDC367721F95}" destId="{A9EE55A6-A296-459D-87FE-378B56E42F83}" srcOrd="1" destOrd="0" parTransId="{ACCAC080-3B05-4BC9-80D2-6C2FA6AC099F}" sibTransId="{0B949A18-4ED7-45D1-91C5-A1FE6BA80E2D}"/>
    <dgm:cxn modelId="{24050348-A9C3-43AC-8587-8E424F15DB52}" type="presOf" srcId="{C35A4BDE-CE61-4E93-B7A6-95986200A83A}" destId="{730AFF6D-7CFC-4DC2-A69D-81F0F323A363}" srcOrd="0" destOrd="0" presId="urn:microsoft.com/office/officeart/2005/8/layout/vList2"/>
    <dgm:cxn modelId="{5BBE274C-50E6-4B5F-BE61-37624A8B38AF}" type="presOf" srcId="{CC1A5DEE-DADA-4BBF-B7B9-FCC84169A5A5}" destId="{6A232555-FA5A-4130-9772-5F77B385DF28}" srcOrd="0" destOrd="2" presId="urn:microsoft.com/office/officeart/2005/8/layout/vList2"/>
    <dgm:cxn modelId="{F662C275-F399-48AE-8AE5-6A7BDA9AF369}" srcId="{C35A4BDE-CE61-4E93-B7A6-95986200A83A}" destId="{2A460F1C-DF58-409F-8E8B-EDC367721F95}" srcOrd="1" destOrd="0" parTransId="{37CEBE0D-73BA-4A01-AD9C-CA486667CD80}" sibTransId="{63913EF6-85C1-4667-A7FB-7535E9488AA6}"/>
    <dgm:cxn modelId="{8A51CA8D-BCA3-460B-9D7F-7DF16EAB00C4}" srcId="{2A460F1C-DF58-409F-8E8B-EDC367721F95}" destId="{E1502760-0F59-477C-AE8F-CE758A15B343}" srcOrd="0" destOrd="0" parTransId="{D783085E-9999-4304-A09C-2A5D1A1ACB82}" sibTransId="{976EFD71-D5B2-432F-96C5-4AB9772E0D11}"/>
    <dgm:cxn modelId="{92D13C90-56EA-4AF6-8F08-01629BE02F67}" type="presOf" srcId="{20C87C4E-F1BB-42EA-8314-E71ADEA05AF9}" destId="{8B027533-35AA-4C21-8475-0BF9340C7195}" srcOrd="0" destOrd="0" presId="urn:microsoft.com/office/officeart/2005/8/layout/vList2"/>
    <dgm:cxn modelId="{541F2ABB-5489-44E2-A67A-3B3C94DC8452}" srcId="{C35A4BDE-CE61-4E93-B7A6-95986200A83A}" destId="{7B8BA17E-FE15-49C7-9B36-15F69ED69CEB}" srcOrd="0" destOrd="0" parTransId="{68F67E4C-58D2-4CAB-8BD0-D3077F1457A4}" sibTransId="{531FD825-8746-440B-9886-636A6173DDB6}"/>
    <dgm:cxn modelId="{6B3968D0-A7E6-41CB-959F-AE3265586C20}" srcId="{7B8BA17E-FE15-49C7-9B36-15F69ED69CEB}" destId="{20C87C4E-F1BB-42EA-8314-E71ADEA05AF9}" srcOrd="0" destOrd="0" parTransId="{8EB4E674-3550-4EFC-A522-D8FACAB9B29D}" sibTransId="{E294B2DF-E6E4-40C7-AE90-0C722119DCC1}"/>
    <dgm:cxn modelId="{62CABBDC-070D-44B0-9CDA-2BE3105BB239}" type="presOf" srcId="{2A460F1C-DF58-409F-8E8B-EDC367721F95}" destId="{ED7638EF-5431-4ED6-BE22-224EB44B03F7}" srcOrd="0" destOrd="0" presId="urn:microsoft.com/office/officeart/2005/8/layout/vList2"/>
    <dgm:cxn modelId="{C3FCDEDD-E4E4-424E-B7BD-9AC5A847F015}" srcId="{2A460F1C-DF58-409F-8E8B-EDC367721F95}" destId="{CC1A5DEE-DADA-4BBF-B7B9-FCC84169A5A5}" srcOrd="2" destOrd="0" parTransId="{1813ABDE-8330-47A1-AB84-C2772989F088}" sibTransId="{F36D995B-DDBE-4E42-BBA8-77472F7D95EC}"/>
    <dgm:cxn modelId="{0BBC0DFC-350A-492F-8DC5-752C8D1E1677}" type="presOf" srcId="{A9EE55A6-A296-459D-87FE-378B56E42F83}" destId="{6A232555-FA5A-4130-9772-5F77B385DF28}" srcOrd="0" destOrd="1" presId="urn:microsoft.com/office/officeart/2005/8/layout/vList2"/>
    <dgm:cxn modelId="{40676550-0936-4476-B04B-FA64FC325DC6}" type="presParOf" srcId="{730AFF6D-7CFC-4DC2-A69D-81F0F323A363}" destId="{26B71BC4-8B88-4BEB-BEE0-0916E2291D46}" srcOrd="0" destOrd="0" presId="urn:microsoft.com/office/officeart/2005/8/layout/vList2"/>
    <dgm:cxn modelId="{77249F28-771E-469C-81B5-ABB582DC9CCD}" type="presParOf" srcId="{730AFF6D-7CFC-4DC2-A69D-81F0F323A363}" destId="{8B027533-35AA-4C21-8475-0BF9340C7195}" srcOrd="1" destOrd="0" presId="urn:microsoft.com/office/officeart/2005/8/layout/vList2"/>
    <dgm:cxn modelId="{FFB5935D-AC23-4BF6-B61C-7439548083AD}" type="presParOf" srcId="{730AFF6D-7CFC-4DC2-A69D-81F0F323A363}" destId="{ED7638EF-5431-4ED6-BE22-224EB44B03F7}" srcOrd="2" destOrd="0" presId="urn:microsoft.com/office/officeart/2005/8/layout/vList2"/>
    <dgm:cxn modelId="{921D3592-141F-4151-9D4E-896D7DC28FD5}" type="presParOf" srcId="{730AFF6D-7CFC-4DC2-A69D-81F0F323A363}" destId="{6A232555-FA5A-4130-9772-5F77B385DF2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71BC4-8B88-4BEB-BEE0-0916E2291D46}">
      <dsp:nvSpPr>
        <dsp:cNvPr id="0" name=""/>
        <dsp:cNvSpPr/>
      </dsp:nvSpPr>
      <dsp:spPr>
        <a:xfrm>
          <a:off x="0" y="179136"/>
          <a:ext cx="748380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Projet pédagogique</a:t>
          </a:r>
          <a:endParaRPr lang="en-US" sz="3000" b="1" kern="1200" dirty="0"/>
        </a:p>
      </dsp:txBody>
      <dsp:txXfrm>
        <a:off x="59399" y="238535"/>
        <a:ext cx="7365002" cy="1098002"/>
      </dsp:txXfrm>
    </dsp:sp>
    <dsp:sp modelId="{8B027533-35AA-4C21-8475-0BF9340C7195}">
      <dsp:nvSpPr>
        <dsp:cNvPr id="0" name=""/>
        <dsp:cNvSpPr/>
      </dsp:nvSpPr>
      <dsp:spPr>
        <a:xfrm>
          <a:off x="0" y="1681215"/>
          <a:ext cx="74838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611" tIns="31750" rIns="17780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/>
            <a:t>Année 2026-2027</a:t>
          </a:r>
        </a:p>
      </dsp:txBody>
      <dsp:txXfrm>
        <a:off x="0" y="1681215"/>
        <a:ext cx="7483800" cy="1076400"/>
      </dsp:txXfrm>
    </dsp:sp>
    <dsp:sp modelId="{ED7638EF-5431-4ED6-BE22-224EB44B03F7}">
      <dsp:nvSpPr>
        <dsp:cNvPr id="0" name=""/>
        <dsp:cNvSpPr/>
      </dsp:nvSpPr>
      <dsp:spPr>
        <a:xfrm>
          <a:off x="0" y="2990061"/>
          <a:ext cx="748380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Objectif : concevoir une maquette en bois </a:t>
          </a:r>
          <a:endParaRPr lang="en-US" sz="3000" b="1" kern="1200" dirty="0"/>
        </a:p>
      </dsp:txBody>
      <dsp:txXfrm>
        <a:off x="59399" y="3049460"/>
        <a:ext cx="7365002" cy="1098002"/>
      </dsp:txXfrm>
    </dsp:sp>
    <dsp:sp modelId="{6A232555-FA5A-4130-9772-5F77B385DF28}">
      <dsp:nvSpPr>
        <dsp:cNvPr id="0" name=""/>
        <dsp:cNvSpPr/>
      </dsp:nvSpPr>
      <dsp:spPr>
        <a:xfrm>
          <a:off x="0" y="4413425"/>
          <a:ext cx="7483800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611" tIns="31750" rIns="177800" bIns="3175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500" kern="1200" dirty="0"/>
            <a:t>Respecter un cahier des charges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500" kern="1200" dirty="0"/>
            <a:t>Justifier les choix mécaniques effectués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2500" kern="1200" dirty="0"/>
            <a:t>Présenter et défendre son projet </a:t>
          </a:r>
          <a:endParaRPr lang="en-US" sz="2500" kern="1200" dirty="0"/>
        </a:p>
      </dsp:txBody>
      <dsp:txXfrm>
        <a:off x="0" y="4413425"/>
        <a:ext cx="7483800" cy="1210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67CE5-D399-4F83-B269-730F190469A4}" type="datetimeFigureOut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24F63-33D6-4A99-9DB1-87A69CD790B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58007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AFFB5-77A9-481A-ABC3-FA2781C1CF18}" type="datetimeFigureOut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56C51-FF4A-43A0-B585-127CFC10440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37292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895600" y="3800475"/>
            <a:ext cx="15239400" cy="1986525"/>
          </a:xfrm>
        </p:spPr>
        <p:txBody>
          <a:bodyPr>
            <a:noAutofit/>
          </a:bodyPr>
          <a:lstStyle>
            <a:lvl1pPr algn="r">
              <a:defRPr sz="7500" b="1">
                <a:solidFill>
                  <a:srgbClr val="6F6C6C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2895600" y="6134100"/>
            <a:ext cx="15239400" cy="1066800"/>
          </a:xfrm>
          <a:prstGeom prst="rect">
            <a:avLst/>
          </a:prstGeom>
        </p:spPr>
        <p:txBody>
          <a:bodyPr/>
          <a:lstStyle>
            <a:lvl1pPr marL="0" indent="0" algn="r">
              <a:buFontTx/>
              <a:buNone/>
              <a:defRPr sz="520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defRPr>
            </a:lvl1pPr>
          </a:lstStyle>
          <a:p>
            <a:pPr lvl="0"/>
            <a:r>
              <a:rPr lang="fr-FR" dirty="0"/>
              <a:t>Modifiez le style des sous-titres</a:t>
            </a:r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A393250-DF20-4080-AEB1-1CADD4F0350F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593290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calair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 userDrawn="1"/>
        </p:nvSpPr>
        <p:spPr>
          <a:xfrm>
            <a:off x="15925800" y="9471025"/>
            <a:ext cx="16383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spc="288" dirty="0">
                <a:solidFill>
                  <a:srgbClr val="524C4C"/>
                </a:solidFill>
                <a:latin typeface="Poppins Light"/>
              </a:rPr>
              <a:t> | fcba.fr</a:t>
            </a:r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0"/>
          </p:nvPr>
        </p:nvSpPr>
        <p:spPr>
          <a:xfrm>
            <a:off x="10363200" y="2476500"/>
            <a:ext cx="5105400" cy="5334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4572000"/>
            <a:ext cx="10363200" cy="1143000"/>
          </a:xfrm>
          <a:prstGeom prst="rect">
            <a:avLst/>
          </a:prstGeom>
        </p:spPr>
        <p:txBody>
          <a:bodyPr/>
          <a:lstStyle>
            <a:lvl1pPr>
              <a:defRPr sz="60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3244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1219200" y="3619500"/>
            <a:ext cx="16840200" cy="5486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ü"/>
              <a:defRPr b="1"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b="1">
                <a:solidFill>
                  <a:srgbClr val="6F6C6C"/>
                </a:solidFill>
              </a:defRPr>
            </a:lvl2pPr>
            <a:lvl3pPr marL="1143000" indent="-228600">
              <a:buFont typeface="Arial" panose="020B0604020202020204" pitchFamily="34" charset="0"/>
              <a:buChar char="-"/>
              <a:defRPr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042486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>
          <a:xfrm>
            <a:off x="1219200" y="3619500"/>
            <a:ext cx="8382000" cy="5486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ü"/>
              <a:defRPr b="1"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b="1">
                <a:solidFill>
                  <a:srgbClr val="6F6C6C"/>
                </a:solidFill>
              </a:defRPr>
            </a:lvl2pPr>
            <a:lvl3pPr marL="1143000" indent="-228600">
              <a:buFont typeface="Arial" panose="020B0604020202020204" pitchFamily="34" charset="0"/>
              <a:buChar char="-"/>
              <a:defRPr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2"/>
          </p:nvPr>
        </p:nvSpPr>
        <p:spPr>
          <a:xfrm>
            <a:off x="9906000" y="3619500"/>
            <a:ext cx="8382000" cy="5486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ü"/>
              <a:defRPr b="1"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b="1">
                <a:solidFill>
                  <a:srgbClr val="6F6C6C"/>
                </a:solidFill>
              </a:defRPr>
            </a:lvl2pPr>
            <a:lvl3pPr marL="1143000" indent="-228600">
              <a:buFont typeface="Arial" panose="020B0604020202020204" pitchFamily="34" charset="0"/>
              <a:buChar char="-"/>
              <a:defRPr/>
            </a:lvl3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D25C831-C188-4AF2-878C-71A246DCE74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001187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 userDrawn="1"/>
        </p:nvSpPr>
        <p:spPr>
          <a:xfrm>
            <a:off x="15925800" y="9471025"/>
            <a:ext cx="163830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spc="288" dirty="0">
                <a:solidFill>
                  <a:srgbClr val="524C4C"/>
                </a:solidFill>
                <a:latin typeface="Poppins Light"/>
              </a:rPr>
              <a:t> | fcba.fr</a:t>
            </a:r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0"/>
          </p:nvPr>
        </p:nvSpPr>
        <p:spPr>
          <a:xfrm>
            <a:off x="10363200" y="2476500"/>
            <a:ext cx="5105400" cy="5334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0" y="4572000"/>
            <a:ext cx="10363200" cy="1143000"/>
          </a:xfrm>
          <a:prstGeom prst="rect">
            <a:avLst/>
          </a:prstGeom>
        </p:spPr>
        <p:txBody>
          <a:bodyPr/>
          <a:lstStyle>
            <a:lvl1pPr>
              <a:defRPr sz="6000" b="1">
                <a:latin typeface="+mn-lt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33429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01000" y="0"/>
            <a:ext cx="10134600" cy="952500"/>
          </a:xfrm>
        </p:spPr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numéro de diapositive 8"/>
          <p:cNvSpPr>
            <a:spLocks noGrp="1"/>
          </p:cNvSpPr>
          <p:nvPr>
            <p:ph type="sldNum" sz="quarter" idx="4"/>
          </p:nvPr>
        </p:nvSpPr>
        <p:spPr>
          <a:xfrm>
            <a:off x="647700" y="9501652"/>
            <a:ext cx="609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7FE0-3710-4AB5-B1D9-D62286938D68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680075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AAF586-202E-4886-9902-F4B14249BBD3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92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0475" y="1181100"/>
            <a:ext cx="15773400" cy="13557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1" name="Espace réservé du titre 1"/>
          <p:cNvSpPr txBox="1">
            <a:spLocks/>
          </p:cNvSpPr>
          <p:nvPr userDrawn="1"/>
        </p:nvSpPr>
        <p:spPr>
          <a:xfrm>
            <a:off x="7772400" y="0"/>
            <a:ext cx="10352314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00" kern="1200">
                <a:solidFill>
                  <a:schemeClr val="bg1"/>
                </a:solidFill>
                <a:latin typeface="+mn-lt"/>
                <a:ea typeface="+mj-ea"/>
                <a:cs typeface="Poppins Light Bold" panose="020B060402020202020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AEC6A0D-A3B4-474D-9FF8-C50AD7F109AB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44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7772400" y="0"/>
            <a:ext cx="10352314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graphique SmartArt 9"/>
          <p:cNvSpPr>
            <a:spLocks noGrp="1"/>
          </p:cNvSpPr>
          <p:nvPr>
            <p:ph type="dgm" sz="quarter" idx="12"/>
          </p:nvPr>
        </p:nvSpPr>
        <p:spPr>
          <a:xfrm>
            <a:off x="3352800" y="1943100"/>
            <a:ext cx="12573000" cy="67056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A80EB4F-0FAF-41BA-BDB0-CC572D495865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14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itre 1"/>
          <p:cNvSpPr>
            <a:spLocks noGrp="1"/>
          </p:cNvSpPr>
          <p:nvPr>
            <p:ph type="title"/>
          </p:nvPr>
        </p:nvSpPr>
        <p:spPr>
          <a:xfrm>
            <a:off x="7772400" y="0"/>
            <a:ext cx="10352314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5969FFC-A6AE-42E1-8235-D762358AEDF0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3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pic>
        <p:nvPicPr>
          <p:cNvPr id="8" name="Picture 4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-20782" y="0"/>
            <a:ext cx="18308782" cy="3038402"/>
          </a:xfrm>
          <a:prstGeom prst="rect">
            <a:avLst/>
          </a:prstGeom>
        </p:spPr>
      </p:pic>
      <p:sp>
        <p:nvSpPr>
          <p:cNvPr id="12" name="TextBox 3"/>
          <p:cNvSpPr txBox="1"/>
          <p:nvPr userDrawn="1"/>
        </p:nvSpPr>
        <p:spPr>
          <a:xfrm>
            <a:off x="15925800" y="9436893"/>
            <a:ext cx="1714500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 spc="288" dirty="0">
                <a:solidFill>
                  <a:srgbClr val="524C4C"/>
                </a:solidFill>
                <a:latin typeface="+mn-lt"/>
              </a:rPr>
              <a:t> | fcba.fr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371600" y="9349508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A8907-0E1B-4631-83DF-64A246234B63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 flipH="1">
            <a:off x="190500" y="9349508"/>
            <a:ext cx="11049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318DF-AB8D-48BE-9B21-2EB94ACB4849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3DB48E-AE13-4EA6-4ED6-A52DB56C22E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12000" y="383404"/>
            <a:ext cx="2760000" cy="8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4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4" r:id="rId2"/>
    <p:sldLayoutId id="2147483715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/>
          <p:nvPr userDrawn="1"/>
        </p:nvSpPr>
        <p:spPr>
          <a:xfrm>
            <a:off x="12964421" y="0"/>
            <a:ext cx="5352397" cy="10287000"/>
          </a:xfrm>
          <a:prstGeom prst="rect">
            <a:avLst/>
          </a:prstGeom>
          <a:solidFill>
            <a:srgbClr val="085659"/>
          </a:solidFill>
        </p:spPr>
        <p:txBody>
          <a:bodyPr/>
          <a:lstStyle/>
          <a:p>
            <a:endParaRPr lang="fr-FR"/>
          </a:p>
        </p:txBody>
      </p:sp>
      <p:pic>
        <p:nvPicPr>
          <p:cNvPr id="1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7" y="-10391"/>
            <a:ext cx="10834339" cy="3475057"/>
          </a:xfrm>
          <a:prstGeom prst="rect">
            <a:avLst/>
          </a:prstGeom>
        </p:spPr>
      </p:pic>
      <p:sp>
        <p:nvSpPr>
          <p:cNvPr id="14" name="TextBox 5"/>
          <p:cNvSpPr txBox="1"/>
          <p:nvPr userDrawn="1"/>
        </p:nvSpPr>
        <p:spPr>
          <a:xfrm rot="5400000">
            <a:off x="15091411" y="3967276"/>
            <a:ext cx="4114800" cy="39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399" b="1" spc="239" dirty="0">
                <a:solidFill>
                  <a:srgbClr val="FFFFFF"/>
                </a:solidFill>
                <a:latin typeface="+mn-lt"/>
              </a:rPr>
              <a:t>fcba.fr</a:t>
            </a:r>
          </a:p>
        </p:txBody>
      </p:sp>
      <p:sp>
        <p:nvSpPr>
          <p:cNvPr id="15" name="AutoShape 6"/>
          <p:cNvSpPr/>
          <p:nvPr userDrawn="1"/>
        </p:nvSpPr>
        <p:spPr>
          <a:xfrm rot="-5400000">
            <a:off x="14676010" y="2411124"/>
            <a:ext cx="4860112" cy="3786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fr-FR"/>
          </a:p>
        </p:txBody>
      </p:sp>
      <p:cxnSp>
        <p:nvCxnSpPr>
          <p:cNvPr id="18" name="Connecteur droit 17"/>
          <p:cNvCxnSpPr/>
          <p:nvPr userDrawn="1"/>
        </p:nvCxnSpPr>
        <p:spPr>
          <a:xfrm>
            <a:off x="6927" y="9334500"/>
            <a:ext cx="12957494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60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845" t="-12000"/>
          <a:stretch/>
        </p:blipFill>
        <p:spPr>
          <a:xfrm>
            <a:off x="0" y="-190500"/>
            <a:ext cx="18288000" cy="1143000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772400" y="0"/>
            <a:ext cx="10352314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8" name="TextBox 3"/>
          <p:cNvSpPr txBox="1"/>
          <p:nvPr userDrawn="1"/>
        </p:nvSpPr>
        <p:spPr>
          <a:xfrm>
            <a:off x="15925800" y="9534525"/>
            <a:ext cx="1638300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60"/>
              </a:lnSpc>
            </a:pPr>
            <a:r>
              <a:rPr lang="en-US" sz="2400" b="1" spc="288" dirty="0">
                <a:solidFill>
                  <a:srgbClr val="524C4C"/>
                </a:solidFill>
                <a:latin typeface="+mn-lt"/>
              </a:rPr>
              <a:t> | fcba.fr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4"/>
          </p:nvPr>
        </p:nvSpPr>
        <p:spPr>
          <a:xfrm>
            <a:off x="647700" y="9501652"/>
            <a:ext cx="6096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6DC79-889E-40C2-AE08-1C3CC0B69EF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>
          <a:xfrm>
            <a:off x="1257300" y="9501652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FD738-4F42-49F5-AA1B-7AC30CEF3940}" type="datetime1">
              <a:rPr lang="fr-FR" smtClean="0"/>
              <a:t>17/06/2026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5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6" r:id="rId6"/>
  </p:sldLayoutIdLst>
  <p:hf hdr="0" ftr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bg1"/>
          </a:solidFill>
          <a:latin typeface="+mn-lt"/>
          <a:ea typeface="+mj-ea"/>
          <a:cs typeface="Poppins Light Bold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ü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6F6C6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cba.fr/participez-au-concours-mecabois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AF57B621-C271-31DC-D5A2-1FEA72496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du concours </a:t>
            </a:r>
            <a:r>
              <a:rPr lang="fr-FR" dirty="0" err="1"/>
              <a:t>MécaBois</a:t>
            </a:r>
            <a:endParaRPr lang="fr-FR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68CD267-1B57-D747-216E-AB351C0831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17 juin 2026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1F8186-0331-DF42-5022-5545A6E456C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6EF8EB-2229-18F7-B8B5-41F8A3AB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29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7FC32-0E06-BC61-AC16-BA19BAA77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407D08-D378-F7A7-EDFA-BD577343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7C6A55-0D3A-6715-C942-FF14C8D164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10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5F25F4-78DF-1642-E66A-06A12058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05708DD3-0267-123D-0064-74470BB75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6909199" cy="6992052"/>
          </a:xfrm>
        </p:spPr>
        <p:txBody>
          <a:bodyPr/>
          <a:lstStyle/>
          <a:p>
            <a:r>
              <a:rPr lang="fr-FR" dirty="0"/>
              <a:t> Présentation orale </a:t>
            </a:r>
            <a:r>
              <a:rPr lang="fr-FR" b="0" dirty="0"/>
              <a:t>– 4 points</a:t>
            </a:r>
          </a:p>
          <a:p>
            <a:r>
              <a:rPr lang="fr-FR" dirty="0"/>
              <a:t> Esthétique, architecture </a:t>
            </a:r>
            <a:r>
              <a:rPr lang="fr-FR" b="0" dirty="0"/>
              <a:t>– 2 points</a:t>
            </a:r>
          </a:p>
          <a:p>
            <a:r>
              <a:rPr lang="fr-FR" dirty="0"/>
              <a:t> Reproductibilité </a:t>
            </a:r>
            <a:r>
              <a:rPr lang="fr-FR" b="0" dirty="0"/>
              <a:t>– 2 points</a:t>
            </a:r>
          </a:p>
          <a:p>
            <a:r>
              <a:rPr lang="fr-FR" dirty="0"/>
              <a:t>Originalité et innovation </a:t>
            </a:r>
            <a:r>
              <a:rPr lang="fr-FR" b="0" dirty="0"/>
              <a:t>– 2 points</a:t>
            </a:r>
          </a:p>
          <a:p>
            <a:r>
              <a:rPr lang="fr-FR" dirty="0"/>
              <a:t> Résistance mécanique </a:t>
            </a:r>
            <a:r>
              <a:rPr lang="fr-FR" b="0" dirty="0"/>
              <a:t>– 10 points</a:t>
            </a:r>
          </a:p>
        </p:txBody>
      </p:sp>
    </p:spTree>
    <p:extLst>
      <p:ext uri="{BB962C8B-B14F-4D97-AF65-F5344CB8AC3E}">
        <p14:creationId xmlns:p14="http://schemas.microsoft.com/office/powerpoint/2010/main" val="1857641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DBA36C64-3B11-C45C-0D3A-4A82F79596E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r="2143"/>
          <a:stretch>
            <a:fillRect/>
          </a:stretch>
        </p:blipFill>
        <p:spPr>
          <a:xfrm>
            <a:off x="9999000" y="2095993"/>
            <a:ext cx="5469600" cy="5714507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4655890B-7A6B-E762-A0D4-45D0B2658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51000"/>
            <a:ext cx="10363200" cy="4185000"/>
          </a:xfrm>
        </p:spPr>
        <p:txBody>
          <a:bodyPr anchor="ctr"/>
          <a:lstStyle/>
          <a:p>
            <a:pPr>
              <a:tabLst>
                <a:tab pos="7083425" algn="l"/>
              </a:tabLst>
            </a:pPr>
            <a:r>
              <a:rPr lang="fr-FR" sz="4500" dirty="0">
                <a:hlinkClick r:id="rId3"/>
              </a:rPr>
              <a:t>Participez au concours MECABOIS - Institut Technologique FCBA</a:t>
            </a:r>
            <a:br>
              <a:rPr lang="fr-FR" b="0" dirty="0"/>
            </a:br>
            <a:r>
              <a:rPr lang="fr-FR" sz="2000" b="0" dirty="0"/>
              <a:t> </a:t>
            </a:r>
            <a:br>
              <a:rPr lang="fr-FR" b="0" dirty="0"/>
            </a:br>
            <a:r>
              <a:rPr lang="fr-FR" sz="2500" b="0" dirty="0"/>
              <a:t>https://www.fcba.fr/participez-au-concours-mecabois/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416D55-D779-7D9A-3ED4-734C3601BD57}"/>
              </a:ext>
            </a:extLst>
          </p:cNvPr>
          <p:cNvSpPr txBox="1"/>
          <p:nvPr/>
        </p:nvSpPr>
        <p:spPr>
          <a:xfrm>
            <a:off x="99000" y="8878500"/>
            <a:ext cx="4636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Contact : thierry.varachaud@ccca-btp.fr </a:t>
            </a:r>
          </a:p>
        </p:txBody>
      </p:sp>
    </p:spTree>
    <p:extLst>
      <p:ext uri="{BB962C8B-B14F-4D97-AF65-F5344CB8AC3E}">
        <p14:creationId xmlns:p14="http://schemas.microsoft.com/office/powerpoint/2010/main" val="2467579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95A2B37-00CA-4070-406B-4ABCF9BFE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0"/>
            <a:ext cx="10352314" cy="952500"/>
          </a:xfrm>
        </p:spPr>
        <p:txBody>
          <a:bodyPr anchor="ctr">
            <a:normAutofit/>
          </a:bodyPr>
          <a:lstStyle/>
          <a:p>
            <a:r>
              <a:rPr lang="fr-FR"/>
              <a:t>La genèse du concours</a:t>
            </a:r>
            <a:endParaRPr lang="fr-FR" dirty="0"/>
          </a:p>
        </p:txBody>
      </p:sp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F1EB0ADA-F152-73C9-D65C-E1063E998C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000" y="2734905"/>
            <a:ext cx="6527800" cy="65278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B9C996-B744-32FF-98B8-9AAE8DB477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7700" y="9501652"/>
            <a:ext cx="609600" cy="54768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02318DF-AB8D-48BE-9B21-2EB94ACB4849}" type="slidenum">
              <a:rPr lang="fr-FR" smtClean="0"/>
              <a:pPr>
                <a:spcAft>
                  <a:spcPts val="600"/>
                </a:spcAft>
              </a:pPr>
              <a:t>2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B23505F-2888-9911-AA81-87425BA0CB0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257300" y="9501652"/>
            <a:ext cx="4114800" cy="54768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4FCB194-578B-42A4-9511-0C187F1DCCA4}" type="datetime1">
              <a:rPr lang="fr-FR" smtClean="0"/>
              <a:pPr>
                <a:spcAft>
                  <a:spcPts val="600"/>
                </a:spcAft>
              </a:pPr>
              <a:t>17/06/2026</a:t>
            </a:fld>
            <a:endParaRPr lang="fr-FR"/>
          </a:p>
        </p:txBody>
      </p:sp>
      <p:graphicFrame>
        <p:nvGraphicFramePr>
          <p:cNvPr id="7" name="Espace réservé du contenu 5">
            <a:extLst>
              <a:ext uri="{FF2B5EF4-FFF2-40B4-BE49-F238E27FC236}">
                <a16:creationId xmlns:a16="http://schemas.microsoft.com/office/drawing/2014/main" id="{F30759A5-6C8D-C94D-B69A-4F7C2064A92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0802830"/>
              </p:ext>
            </p:extLst>
          </p:nvPr>
        </p:nvGraphicFramePr>
        <p:xfrm>
          <a:off x="9445200" y="2738438"/>
          <a:ext cx="7483800" cy="652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671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3BC64-97F8-B2BB-0713-359078E72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25BDD61-EC5C-07A3-B548-084388E7C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Appel à candidature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A13A438-B524-F2D3-6360-C03E56885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600" y="2530700"/>
            <a:ext cx="15773400" cy="6527800"/>
          </a:xfrm>
        </p:spPr>
        <p:txBody>
          <a:bodyPr/>
          <a:lstStyle/>
          <a:p>
            <a:r>
              <a:rPr lang="fr-FR" dirty="0"/>
              <a:t> Constitution d’une équipe – entre 2 et 20 personnes issues ou non de formations différentes.</a:t>
            </a:r>
          </a:p>
          <a:p>
            <a:endParaRPr lang="fr-FR" dirty="0"/>
          </a:p>
          <a:p>
            <a:r>
              <a:rPr lang="fr-FR" dirty="0"/>
              <a:t> Constitution d’un court document (2-4 pages) présentant un projet respectant le cahier des charges.</a:t>
            </a:r>
          </a:p>
          <a:p>
            <a:pPr lvl="1"/>
            <a:r>
              <a:rPr lang="fr-FR" dirty="0"/>
              <a:t>Présentation équipe</a:t>
            </a:r>
          </a:p>
          <a:p>
            <a:pPr lvl="1"/>
            <a:r>
              <a:rPr lang="fr-FR" dirty="0"/>
              <a:t>Présentation du projet</a:t>
            </a:r>
          </a:p>
          <a:p>
            <a:pPr lvl="1"/>
            <a:r>
              <a:rPr lang="fr-FR" dirty="0"/>
              <a:t>Plan, esquisse…</a:t>
            </a:r>
          </a:p>
          <a:p>
            <a:pPr lvl="1"/>
            <a:r>
              <a:rPr lang="fr-FR" dirty="0"/>
              <a:t>Echéancier de fabrication</a:t>
            </a:r>
          </a:p>
          <a:p>
            <a:pPr lvl="1"/>
            <a:r>
              <a:rPr lang="fr-FR" dirty="0"/>
              <a:t>Motivation pour le projet</a:t>
            </a:r>
          </a:p>
          <a:p>
            <a:pPr lvl="1"/>
            <a:endParaRPr lang="fr-FR" dirty="0"/>
          </a:p>
          <a:p>
            <a:r>
              <a:rPr lang="fr-FR" dirty="0"/>
              <a:t>Courte vidéo de présentation de l’équipe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3B92A-3AE7-4424-AAED-7DFD0D492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3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C0DF2C-DBCA-798C-C8C9-76E187D16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8F3212-B7D4-905E-83EF-3C5DE910E1BB}"/>
              </a:ext>
            </a:extLst>
          </p:cNvPr>
          <p:cNvSpPr/>
          <p:nvPr/>
        </p:nvSpPr>
        <p:spPr>
          <a:xfrm>
            <a:off x="11169000" y="7013800"/>
            <a:ext cx="5175000" cy="1485000"/>
          </a:xfrm>
          <a:prstGeom prst="rect">
            <a:avLst/>
          </a:prstGeom>
          <a:noFill/>
          <a:ln w="76200">
            <a:solidFill>
              <a:srgbClr val="C597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000" dirty="0">
                <a:solidFill>
                  <a:schemeClr val="tx1"/>
                </a:solidFill>
              </a:rPr>
              <a:t>Date limite de candidature : </a:t>
            </a:r>
            <a:br>
              <a:rPr lang="fr-FR" sz="3000" dirty="0">
                <a:solidFill>
                  <a:schemeClr val="tx1"/>
                </a:solidFill>
              </a:rPr>
            </a:br>
            <a:r>
              <a:rPr lang="fr-FR" sz="3000" b="1" dirty="0">
                <a:solidFill>
                  <a:schemeClr val="tx1"/>
                </a:solidFill>
              </a:rPr>
              <a:t>31 juillet 2026</a:t>
            </a:r>
          </a:p>
        </p:txBody>
      </p:sp>
    </p:spTree>
    <p:extLst>
      <p:ext uri="{BB962C8B-B14F-4D97-AF65-F5344CB8AC3E}">
        <p14:creationId xmlns:p14="http://schemas.microsoft.com/office/powerpoint/2010/main" val="195949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A6A99-49AA-72AA-1008-B2DB222D4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2348A61-BFA4-C667-1CA6-A433A7B36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Cahier des charges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59B1C2-05A9-BE44-FD83-F96EB08E3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4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0ED865-A15B-2AC5-4350-3FA5382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pic>
        <p:nvPicPr>
          <p:cNvPr id="2050" name="Picture 2" descr="Silo Icon Immagini - Sfoglia 19,885 foto, vettoriali e video Stock | Adobe  Stock">
            <a:extLst>
              <a:ext uri="{FF2B5EF4-FFF2-40B4-BE49-F238E27FC236}">
                <a16:creationId xmlns:a16="http://schemas.microsoft.com/office/drawing/2014/main" id="{8522CD42-E2E9-E365-26CE-BCA14276A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00" y="3482338"/>
            <a:ext cx="756000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contenu 5">
            <a:extLst>
              <a:ext uri="{FF2B5EF4-FFF2-40B4-BE49-F238E27FC236}">
                <a16:creationId xmlns:a16="http://schemas.microsoft.com/office/drawing/2014/main" id="{4E6E79CE-66B9-3418-BC75-645F5525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1756699" cy="6527800"/>
          </a:xfrm>
        </p:spPr>
        <p:txBody>
          <a:bodyPr/>
          <a:lstStyle/>
          <a:p>
            <a:r>
              <a:rPr lang="fr-FR" dirty="0"/>
              <a:t> Conception d’une structure de type silo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AA83D4-EF25-A89F-0541-E3AEC4D0D9F5}"/>
              </a:ext>
            </a:extLst>
          </p:cNvPr>
          <p:cNvSpPr/>
          <p:nvPr/>
        </p:nvSpPr>
        <p:spPr>
          <a:xfrm>
            <a:off x="13746968" y="2893500"/>
            <a:ext cx="2205000" cy="28800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4BFD735-E9B6-920C-4268-D4C2DBB120A7}"/>
              </a:ext>
            </a:extLst>
          </p:cNvPr>
          <p:cNvCxnSpPr/>
          <p:nvPr/>
        </p:nvCxnSpPr>
        <p:spPr>
          <a:xfrm>
            <a:off x="13746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4DFCCC7-D6DB-D8FB-8BFB-956B58693FE4}"/>
              </a:ext>
            </a:extLst>
          </p:cNvPr>
          <p:cNvCxnSpPr/>
          <p:nvPr/>
        </p:nvCxnSpPr>
        <p:spPr>
          <a:xfrm>
            <a:off x="15951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8EF0D69-2320-C7EA-4B23-6BE0B084EF23}"/>
              </a:ext>
            </a:extLst>
          </p:cNvPr>
          <p:cNvCxnSpPr>
            <a:cxnSpLocks/>
          </p:cNvCxnSpPr>
          <p:nvPr/>
        </p:nvCxnSpPr>
        <p:spPr>
          <a:xfrm flipH="1">
            <a:off x="13746968" y="5773500"/>
            <a:ext cx="945000" cy="85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03CC251-F190-983D-C112-327E5F6300EE}"/>
              </a:ext>
            </a:extLst>
          </p:cNvPr>
          <p:cNvCxnSpPr>
            <a:cxnSpLocks/>
          </p:cNvCxnSpPr>
          <p:nvPr/>
        </p:nvCxnSpPr>
        <p:spPr>
          <a:xfrm flipH="1" flipV="1">
            <a:off x="14956655" y="5773500"/>
            <a:ext cx="990000" cy="810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62610F4B-E281-69C1-54DD-443DA0C39323}"/>
              </a:ext>
            </a:extLst>
          </p:cNvPr>
          <p:cNvSpPr txBox="1"/>
          <p:nvPr/>
        </p:nvSpPr>
        <p:spPr>
          <a:xfrm>
            <a:off x="16110989" y="41488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Silo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293AEC-4B19-E434-3963-5B1FE979D6F5}"/>
              </a:ext>
            </a:extLst>
          </p:cNvPr>
          <p:cNvSpPr txBox="1"/>
          <p:nvPr/>
        </p:nvSpPr>
        <p:spPr>
          <a:xfrm>
            <a:off x="16635079" y="6839937"/>
            <a:ext cx="1449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Structure porteuse</a:t>
            </a:r>
          </a:p>
        </p:txBody>
      </p:sp>
    </p:spTree>
    <p:extLst>
      <p:ext uri="{BB962C8B-B14F-4D97-AF65-F5344CB8AC3E}">
        <p14:creationId xmlns:p14="http://schemas.microsoft.com/office/powerpoint/2010/main" val="241567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0B77-C662-69D1-9090-8CA2539C7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48C8459-1D31-B969-FDA1-9FAA9658C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Cahier des charges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7C79B6-6018-E796-C19C-494B812B0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1756699" cy="6527800"/>
          </a:xfrm>
        </p:spPr>
        <p:txBody>
          <a:bodyPr/>
          <a:lstStyle/>
          <a:p>
            <a:r>
              <a:rPr lang="fr-FR" dirty="0"/>
              <a:t> Conception d’une structure de type silo</a:t>
            </a:r>
          </a:p>
          <a:p>
            <a:endParaRPr lang="fr-FR" dirty="0"/>
          </a:p>
          <a:p>
            <a:pPr lvl="1"/>
            <a:r>
              <a:rPr lang="fr-FR" dirty="0"/>
              <a:t>Dimensions : </a:t>
            </a:r>
          </a:p>
          <a:p>
            <a:pPr lvl="1"/>
            <a:endParaRPr lang="fr-FR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structure doit faire 1,5m de hauteur et son embase ne doit pas dépasser une section de 500x500mm. Les éléments de la structure doivent être contenus dans un carré de 750mmx750mm.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structure doit être composée d’une structure porteuse dont la hauteur est d’au moins 750mm et d’un réservoir de contenance minimale 100L.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surface supérieure doit être plate pour les essais de compression.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Les dimensions de la maquette doivent être cohérentes avec la transposition à l’échelle réelle.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D6522-51CC-9082-CC9B-9488EFB16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5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AB8B0E5-3DD3-7E2D-B5DE-E03D3296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97504C-EB02-DFF9-274F-2811D2EA68BE}"/>
              </a:ext>
            </a:extLst>
          </p:cNvPr>
          <p:cNvSpPr/>
          <p:nvPr/>
        </p:nvSpPr>
        <p:spPr>
          <a:xfrm>
            <a:off x="13746968" y="2893500"/>
            <a:ext cx="2205000" cy="28800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0456D27-3770-291D-5816-DEDB3B639BFF}"/>
              </a:ext>
            </a:extLst>
          </p:cNvPr>
          <p:cNvCxnSpPr/>
          <p:nvPr/>
        </p:nvCxnSpPr>
        <p:spPr>
          <a:xfrm>
            <a:off x="13746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47DAA05-A0DD-120B-610D-A7359283A45F}"/>
              </a:ext>
            </a:extLst>
          </p:cNvPr>
          <p:cNvCxnSpPr/>
          <p:nvPr/>
        </p:nvCxnSpPr>
        <p:spPr>
          <a:xfrm>
            <a:off x="15951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D0D4231-A829-9EB7-9EC0-8A3F444F1CE9}"/>
              </a:ext>
            </a:extLst>
          </p:cNvPr>
          <p:cNvCxnSpPr>
            <a:cxnSpLocks/>
          </p:cNvCxnSpPr>
          <p:nvPr/>
        </p:nvCxnSpPr>
        <p:spPr>
          <a:xfrm flipH="1">
            <a:off x="13746968" y="5773500"/>
            <a:ext cx="945000" cy="85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9F5F64A-4AEC-5DA1-AB00-C6136FF24182}"/>
              </a:ext>
            </a:extLst>
          </p:cNvPr>
          <p:cNvCxnSpPr>
            <a:cxnSpLocks/>
          </p:cNvCxnSpPr>
          <p:nvPr/>
        </p:nvCxnSpPr>
        <p:spPr>
          <a:xfrm flipH="1" flipV="1">
            <a:off x="14956655" y="5773500"/>
            <a:ext cx="990000" cy="810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ABFCF18-F667-0169-B748-BBAED27447A1}"/>
              </a:ext>
            </a:extLst>
          </p:cNvPr>
          <p:cNvSpPr txBox="1"/>
          <p:nvPr/>
        </p:nvSpPr>
        <p:spPr>
          <a:xfrm>
            <a:off x="16110989" y="41488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Silo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3A653C8-9837-E182-53B3-A49987160EF3}"/>
              </a:ext>
            </a:extLst>
          </p:cNvPr>
          <p:cNvSpPr txBox="1"/>
          <p:nvPr/>
        </p:nvSpPr>
        <p:spPr>
          <a:xfrm>
            <a:off x="16635079" y="6839937"/>
            <a:ext cx="1449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Structure porteuse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BCE1F2F-1444-FAF8-1773-4A4A20920F8A}"/>
              </a:ext>
            </a:extLst>
          </p:cNvPr>
          <p:cNvCxnSpPr/>
          <p:nvPr/>
        </p:nvCxnSpPr>
        <p:spPr>
          <a:xfrm>
            <a:off x="13419000" y="2893500"/>
            <a:ext cx="0" cy="535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FC177EE-C7F7-6E71-81ED-591B63CA02F7}"/>
              </a:ext>
            </a:extLst>
          </p:cNvPr>
          <p:cNvSpPr txBox="1"/>
          <p:nvPr/>
        </p:nvSpPr>
        <p:spPr>
          <a:xfrm>
            <a:off x="12624667" y="512506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1,5m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3C26FC82-6D69-DBC7-19EE-94E4B5C53E9B}"/>
              </a:ext>
            </a:extLst>
          </p:cNvPr>
          <p:cNvCxnSpPr>
            <a:cxnSpLocks/>
          </p:cNvCxnSpPr>
          <p:nvPr/>
        </p:nvCxnSpPr>
        <p:spPr>
          <a:xfrm>
            <a:off x="16209000" y="5773500"/>
            <a:ext cx="0" cy="247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48AF5AE9-AFA3-42AC-82BE-9BDAAADBCA65}"/>
              </a:ext>
            </a:extLst>
          </p:cNvPr>
          <p:cNvSpPr txBox="1"/>
          <p:nvPr/>
        </p:nvSpPr>
        <p:spPr>
          <a:xfrm>
            <a:off x="16286265" y="616043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mini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E05EFA5-617E-6AFF-6F8C-7087AEEBF09D}"/>
              </a:ext>
            </a:extLst>
          </p:cNvPr>
          <p:cNvCxnSpPr>
            <a:cxnSpLocks/>
          </p:cNvCxnSpPr>
          <p:nvPr/>
        </p:nvCxnSpPr>
        <p:spPr>
          <a:xfrm flipH="1">
            <a:off x="13746968" y="8338500"/>
            <a:ext cx="2199687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DC9ADE8B-7869-F290-84DF-7BFA9357DD54}"/>
              </a:ext>
            </a:extLst>
          </p:cNvPr>
          <p:cNvSpPr txBox="1"/>
          <p:nvPr/>
        </p:nvSpPr>
        <p:spPr>
          <a:xfrm>
            <a:off x="14219468" y="846883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0,5m maxi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CFDAD4D-B3FC-51A1-79BF-46826E75E284}"/>
              </a:ext>
            </a:extLst>
          </p:cNvPr>
          <p:cNvCxnSpPr>
            <a:cxnSpLocks/>
          </p:cNvCxnSpPr>
          <p:nvPr/>
        </p:nvCxnSpPr>
        <p:spPr>
          <a:xfrm>
            <a:off x="12977138" y="2078233"/>
            <a:ext cx="0" cy="304683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414729B-6D88-C890-9E53-ACA8CC4FF82D}"/>
              </a:ext>
            </a:extLst>
          </p:cNvPr>
          <p:cNvCxnSpPr>
            <a:cxnSpLocks/>
          </p:cNvCxnSpPr>
          <p:nvPr/>
        </p:nvCxnSpPr>
        <p:spPr>
          <a:xfrm flipH="1">
            <a:off x="16395682" y="2078233"/>
            <a:ext cx="16370" cy="306526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387303D2-E1E6-2712-BE56-F22757A54A31}"/>
              </a:ext>
            </a:extLst>
          </p:cNvPr>
          <p:cNvCxnSpPr>
            <a:cxnSpLocks/>
          </p:cNvCxnSpPr>
          <p:nvPr/>
        </p:nvCxnSpPr>
        <p:spPr>
          <a:xfrm flipH="1">
            <a:off x="13068300" y="2078233"/>
            <a:ext cx="3217965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24F2B4DD-CA99-4D23-E4AF-AA75EF6D9FBC}"/>
              </a:ext>
            </a:extLst>
          </p:cNvPr>
          <p:cNvSpPr txBox="1"/>
          <p:nvPr/>
        </p:nvSpPr>
        <p:spPr>
          <a:xfrm>
            <a:off x="14067438" y="160079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maxi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2AD587-69F2-5862-79F0-D2DDCBCD36E1}"/>
              </a:ext>
            </a:extLst>
          </p:cNvPr>
          <p:cNvSpPr txBox="1"/>
          <p:nvPr/>
        </p:nvSpPr>
        <p:spPr>
          <a:xfrm>
            <a:off x="14255824" y="4148834"/>
            <a:ext cx="11763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100L mini</a:t>
            </a:r>
          </a:p>
        </p:txBody>
      </p:sp>
    </p:spTree>
    <p:extLst>
      <p:ext uri="{BB962C8B-B14F-4D97-AF65-F5344CB8AC3E}">
        <p14:creationId xmlns:p14="http://schemas.microsoft.com/office/powerpoint/2010/main" val="171192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8776D-1461-F742-1F1D-149EE95F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F91D811-C14F-909F-6369-F6D15403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Cahier des charges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FE7D1F-EA54-04E4-1B67-626531AFA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1756699" cy="6527800"/>
          </a:xfrm>
        </p:spPr>
        <p:txBody>
          <a:bodyPr/>
          <a:lstStyle/>
          <a:p>
            <a:r>
              <a:rPr lang="fr-FR" dirty="0"/>
              <a:t> Conception d’une structure de type silo</a:t>
            </a:r>
          </a:p>
          <a:p>
            <a:endParaRPr lang="fr-FR" dirty="0"/>
          </a:p>
          <a:p>
            <a:pPr lvl="1"/>
            <a:r>
              <a:rPr lang="fr-FR" dirty="0"/>
              <a:t>Matériaux</a:t>
            </a:r>
          </a:p>
          <a:p>
            <a:pPr lvl="1"/>
            <a:endParaRPr lang="fr-FR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structure doit être réalisée avec une mixité bois-métal. Le bois doit correspondre à au moins 90% de la masse de la structure.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L’utilisation de matériaux high-tech est interdite (composite, fibre de carbone). Les seuls matériaux utilisés sont les matériaux biosourcés, le métal, le béton, le plastique ou des matériaux </a:t>
            </a:r>
            <a:r>
              <a:rPr lang="fr-FR" b="0" dirty="0" err="1"/>
              <a:t>géosourcés</a:t>
            </a:r>
            <a:r>
              <a:rPr lang="fr-FR" b="0" dirty="0"/>
              <a:t> (pierre, argile, terre…).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masse totale de la structure (avant d’introduire le sable) est limité à 15kg. Les éventuelles vis ou cornières de fixation au sol sont incluses dans la masse.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B92077-5579-FDB9-D491-EF4C88BA2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6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3821AA6-E27D-25E1-E845-B04701799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643645-AA18-47B2-EBC5-B360FDF05148}"/>
              </a:ext>
            </a:extLst>
          </p:cNvPr>
          <p:cNvSpPr/>
          <p:nvPr/>
        </p:nvSpPr>
        <p:spPr>
          <a:xfrm>
            <a:off x="13746968" y="2893500"/>
            <a:ext cx="2205000" cy="28800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21B6176-F3D3-4098-ACCD-8A543C5FF5F3}"/>
              </a:ext>
            </a:extLst>
          </p:cNvPr>
          <p:cNvCxnSpPr/>
          <p:nvPr/>
        </p:nvCxnSpPr>
        <p:spPr>
          <a:xfrm>
            <a:off x="13746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577E00E-8064-BD92-71B7-4D15F384CED2}"/>
              </a:ext>
            </a:extLst>
          </p:cNvPr>
          <p:cNvCxnSpPr/>
          <p:nvPr/>
        </p:nvCxnSpPr>
        <p:spPr>
          <a:xfrm>
            <a:off x="15951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D93AE0F-005A-CBAA-90C9-DECB99324789}"/>
              </a:ext>
            </a:extLst>
          </p:cNvPr>
          <p:cNvCxnSpPr>
            <a:cxnSpLocks/>
          </p:cNvCxnSpPr>
          <p:nvPr/>
        </p:nvCxnSpPr>
        <p:spPr>
          <a:xfrm flipH="1">
            <a:off x="13746968" y="5773500"/>
            <a:ext cx="945000" cy="85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48DA8EB-B565-E409-1AAD-9AC3093477EF}"/>
              </a:ext>
            </a:extLst>
          </p:cNvPr>
          <p:cNvCxnSpPr>
            <a:cxnSpLocks/>
          </p:cNvCxnSpPr>
          <p:nvPr/>
        </p:nvCxnSpPr>
        <p:spPr>
          <a:xfrm flipH="1" flipV="1">
            <a:off x="14956655" y="5773500"/>
            <a:ext cx="990000" cy="810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D40FED00-7953-C99A-56FB-3B59156A536C}"/>
              </a:ext>
            </a:extLst>
          </p:cNvPr>
          <p:cNvSpPr txBox="1"/>
          <p:nvPr/>
        </p:nvSpPr>
        <p:spPr>
          <a:xfrm>
            <a:off x="16110989" y="41488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85944BC-BE5C-7649-E444-57F598861525}"/>
              </a:ext>
            </a:extLst>
          </p:cNvPr>
          <p:cNvSpPr txBox="1"/>
          <p:nvPr/>
        </p:nvSpPr>
        <p:spPr>
          <a:xfrm>
            <a:off x="16635079" y="6839937"/>
            <a:ext cx="1449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Structure porteuse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36E2322-0044-1577-DE9F-76E02338392E}"/>
              </a:ext>
            </a:extLst>
          </p:cNvPr>
          <p:cNvCxnSpPr/>
          <p:nvPr/>
        </p:nvCxnSpPr>
        <p:spPr>
          <a:xfrm>
            <a:off x="13419000" y="2893500"/>
            <a:ext cx="0" cy="535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BF173F1C-14B5-5398-405D-6EE53D75E620}"/>
              </a:ext>
            </a:extLst>
          </p:cNvPr>
          <p:cNvSpPr txBox="1"/>
          <p:nvPr/>
        </p:nvSpPr>
        <p:spPr>
          <a:xfrm>
            <a:off x="12624667" y="512506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1,5m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5F4010A4-F353-65FD-A72A-CAF18BC7ADE6}"/>
              </a:ext>
            </a:extLst>
          </p:cNvPr>
          <p:cNvCxnSpPr>
            <a:cxnSpLocks/>
          </p:cNvCxnSpPr>
          <p:nvPr/>
        </p:nvCxnSpPr>
        <p:spPr>
          <a:xfrm>
            <a:off x="16209000" y="5773500"/>
            <a:ext cx="0" cy="247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1A059EAC-B7FD-455A-FA92-ADB3E9606BB1}"/>
              </a:ext>
            </a:extLst>
          </p:cNvPr>
          <p:cNvSpPr txBox="1"/>
          <p:nvPr/>
        </p:nvSpPr>
        <p:spPr>
          <a:xfrm>
            <a:off x="16286265" y="616043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mini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DF98BA03-2968-B602-366F-137FB8B887B1}"/>
              </a:ext>
            </a:extLst>
          </p:cNvPr>
          <p:cNvCxnSpPr>
            <a:cxnSpLocks/>
          </p:cNvCxnSpPr>
          <p:nvPr/>
        </p:nvCxnSpPr>
        <p:spPr>
          <a:xfrm flipH="1">
            <a:off x="13746968" y="8338500"/>
            <a:ext cx="2199687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9C13EB69-3A38-1701-6108-D4DBA9DDF4FA}"/>
              </a:ext>
            </a:extLst>
          </p:cNvPr>
          <p:cNvSpPr txBox="1"/>
          <p:nvPr/>
        </p:nvSpPr>
        <p:spPr>
          <a:xfrm>
            <a:off x="14219468" y="846883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0,5m maxi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DE3C7BB-C1EC-534D-2D1C-D97AE0D2DC26}"/>
              </a:ext>
            </a:extLst>
          </p:cNvPr>
          <p:cNvCxnSpPr>
            <a:cxnSpLocks/>
          </p:cNvCxnSpPr>
          <p:nvPr/>
        </p:nvCxnSpPr>
        <p:spPr>
          <a:xfrm>
            <a:off x="12977138" y="2078233"/>
            <a:ext cx="0" cy="304683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0DDE17B2-BFC8-17D0-A364-687F0030B75F}"/>
              </a:ext>
            </a:extLst>
          </p:cNvPr>
          <p:cNvCxnSpPr>
            <a:cxnSpLocks/>
          </p:cNvCxnSpPr>
          <p:nvPr/>
        </p:nvCxnSpPr>
        <p:spPr>
          <a:xfrm flipH="1">
            <a:off x="16395682" y="2078233"/>
            <a:ext cx="16370" cy="306526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E142138-47BA-6A78-C3F1-8EBB0721498A}"/>
              </a:ext>
            </a:extLst>
          </p:cNvPr>
          <p:cNvCxnSpPr>
            <a:cxnSpLocks/>
          </p:cNvCxnSpPr>
          <p:nvPr/>
        </p:nvCxnSpPr>
        <p:spPr>
          <a:xfrm flipH="1">
            <a:off x="13068300" y="2078233"/>
            <a:ext cx="3217965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58B6DBCE-42DF-4F37-4B70-8322AF7C5A8E}"/>
              </a:ext>
            </a:extLst>
          </p:cNvPr>
          <p:cNvSpPr txBox="1"/>
          <p:nvPr/>
        </p:nvSpPr>
        <p:spPr>
          <a:xfrm>
            <a:off x="14067438" y="160079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maxi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C51DB60-CB87-DE6F-33DA-8B8A100A8B28}"/>
              </a:ext>
            </a:extLst>
          </p:cNvPr>
          <p:cNvSpPr txBox="1"/>
          <p:nvPr/>
        </p:nvSpPr>
        <p:spPr>
          <a:xfrm>
            <a:off x="14255824" y="4148834"/>
            <a:ext cx="11763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100L mini</a:t>
            </a:r>
          </a:p>
        </p:txBody>
      </p:sp>
    </p:spTree>
    <p:extLst>
      <p:ext uri="{BB962C8B-B14F-4D97-AF65-F5344CB8AC3E}">
        <p14:creationId xmlns:p14="http://schemas.microsoft.com/office/powerpoint/2010/main" val="45745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4E337-C4E3-4FE3-C6D8-4119789AC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954F8AA-8AA3-2AC5-66F3-022C5F1FC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Cahier des charges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110172-70AF-4AAA-95BA-E645DDDF5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1756699" cy="6527800"/>
          </a:xfrm>
        </p:spPr>
        <p:txBody>
          <a:bodyPr/>
          <a:lstStyle/>
          <a:p>
            <a:r>
              <a:rPr lang="fr-FR" dirty="0"/>
              <a:t> Conception d’une structure de type silo</a:t>
            </a:r>
          </a:p>
          <a:p>
            <a:endParaRPr lang="fr-FR" dirty="0"/>
          </a:p>
          <a:p>
            <a:pPr lvl="1"/>
            <a:r>
              <a:rPr lang="fr-FR" dirty="0"/>
              <a:t>Liaison avec le sol</a:t>
            </a:r>
          </a:p>
          <a:p>
            <a:pPr lvl="1"/>
            <a:endParaRPr lang="fr-FR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La structure doit être encastrée de façon rigide avec la table sismique. Les dispositifs d’isolation sismique entre la structure et la table sont interdits. </a:t>
            </a:r>
          </a:p>
          <a:p>
            <a:pPr marL="914400" lvl="1" indent="-457200">
              <a:buFont typeface="+mj-lt"/>
              <a:buAutoNum type="arabicPeriod"/>
            </a:pPr>
            <a:endParaRPr lang="fr-FR" b="0" dirty="0"/>
          </a:p>
          <a:p>
            <a:pPr marL="914400" lvl="1" indent="-457200">
              <a:buFont typeface="+mj-lt"/>
              <a:buAutoNum type="arabicPeriod"/>
            </a:pPr>
            <a:r>
              <a:rPr lang="fr-FR" b="0" dirty="0"/>
              <a:t>Des panneaux d’épaisseurs 40mm seront disposés pour arrocher la structure. Des dispositifs doivent être prévus par les participants pour liaisonner la structure avec le sol (pointe, vis, cornière…).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A6485F-6B58-1E8B-DCF6-0455C88E1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7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30828C-AE88-8156-BC4F-2D6AE4183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A7DC48-13EE-5885-C189-CA2FCCB4C778}"/>
              </a:ext>
            </a:extLst>
          </p:cNvPr>
          <p:cNvSpPr/>
          <p:nvPr/>
        </p:nvSpPr>
        <p:spPr>
          <a:xfrm>
            <a:off x="13746968" y="2893500"/>
            <a:ext cx="2205000" cy="2880000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6540BF8-4AD3-135B-F70F-90A6014593B6}"/>
              </a:ext>
            </a:extLst>
          </p:cNvPr>
          <p:cNvCxnSpPr/>
          <p:nvPr/>
        </p:nvCxnSpPr>
        <p:spPr>
          <a:xfrm>
            <a:off x="13746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D507691-699A-1192-6C18-F6F1B4C370C8}"/>
              </a:ext>
            </a:extLst>
          </p:cNvPr>
          <p:cNvCxnSpPr/>
          <p:nvPr/>
        </p:nvCxnSpPr>
        <p:spPr>
          <a:xfrm>
            <a:off x="15951968" y="5773500"/>
            <a:ext cx="0" cy="247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E1AA80B-F639-799A-533A-7AB672BA0C6C}"/>
              </a:ext>
            </a:extLst>
          </p:cNvPr>
          <p:cNvCxnSpPr>
            <a:cxnSpLocks/>
          </p:cNvCxnSpPr>
          <p:nvPr/>
        </p:nvCxnSpPr>
        <p:spPr>
          <a:xfrm flipH="1">
            <a:off x="13746968" y="5773500"/>
            <a:ext cx="945000" cy="855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573E240-BA92-B5C6-A71E-75451E44E652}"/>
              </a:ext>
            </a:extLst>
          </p:cNvPr>
          <p:cNvCxnSpPr>
            <a:cxnSpLocks/>
          </p:cNvCxnSpPr>
          <p:nvPr/>
        </p:nvCxnSpPr>
        <p:spPr>
          <a:xfrm flipH="1" flipV="1">
            <a:off x="14956655" y="5773500"/>
            <a:ext cx="990000" cy="810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1FB5231-C9A6-F4DE-A971-CC77F0B072DB}"/>
              </a:ext>
            </a:extLst>
          </p:cNvPr>
          <p:cNvSpPr txBox="1"/>
          <p:nvPr/>
        </p:nvSpPr>
        <p:spPr>
          <a:xfrm>
            <a:off x="16110989" y="414883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B5D7567-3286-195E-5550-A6C8E3D91463}"/>
              </a:ext>
            </a:extLst>
          </p:cNvPr>
          <p:cNvSpPr txBox="1"/>
          <p:nvPr/>
        </p:nvSpPr>
        <p:spPr>
          <a:xfrm>
            <a:off x="16635079" y="6839937"/>
            <a:ext cx="1449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Structure porteuse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5199FAE-228C-2930-92A9-886368326F8B}"/>
              </a:ext>
            </a:extLst>
          </p:cNvPr>
          <p:cNvCxnSpPr/>
          <p:nvPr/>
        </p:nvCxnSpPr>
        <p:spPr>
          <a:xfrm>
            <a:off x="13419000" y="2893500"/>
            <a:ext cx="0" cy="535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824DFE00-F11D-DE46-0743-B69D86DE4E57}"/>
              </a:ext>
            </a:extLst>
          </p:cNvPr>
          <p:cNvSpPr txBox="1"/>
          <p:nvPr/>
        </p:nvSpPr>
        <p:spPr>
          <a:xfrm>
            <a:off x="12624667" y="512506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1,5m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06EF046-9E6A-BD5D-B323-39552FB134AF}"/>
              </a:ext>
            </a:extLst>
          </p:cNvPr>
          <p:cNvCxnSpPr>
            <a:cxnSpLocks/>
          </p:cNvCxnSpPr>
          <p:nvPr/>
        </p:nvCxnSpPr>
        <p:spPr>
          <a:xfrm>
            <a:off x="16209000" y="5773500"/>
            <a:ext cx="0" cy="2475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FF26A59-C556-BC06-461F-CD87DC1C546A}"/>
              </a:ext>
            </a:extLst>
          </p:cNvPr>
          <p:cNvSpPr txBox="1"/>
          <p:nvPr/>
        </p:nvSpPr>
        <p:spPr>
          <a:xfrm>
            <a:off x="16286265" y="6160437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mini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00EFF5D5-DF86-212A-2F21-D96C0AD0BC8E}"/>
              </a:ext>
            </a:extLst>
          </p:cNvPr>
          <p:cNvCxnSpPr>
            <a:cxnSpLocks/>
          </p:cNvCxnSpPr>
          <p:nvPr/>
        </p:nvCxnSpPr>
        <p:spPr>
          <a:xfrm flipH="1">
            <a:off x="13746968" y="8338500"/>
            <a:ext cx="2199687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486AD6A9-B7D2-F6C5-D9A2-EE0741E1F7FB}"/>
              </a:ext>
            </a:extLst>
          </p:cNvPr>
          <p:cNvSpPr txBox="1"/>
          <p:nvPr/>
        </p:nvSpPr>
        <p:spPr>
          <a:xfrm>
            <a:off x="14219468" y="846883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0,5m maxi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B31B51FF-AB9E-845B-B8CF-B6B435C2D84A}"/>
              </a:ext>
            </a:extLst>
          </p:cNvPr>
          <p:cNvCxnSpPr>
            <a:cxnSpLocks/>
          </p:cNvCxnSpPr>
          <p:nvPr/>
        </p:nvCxnSpPr>
        <p:spPr>
          <a:xfrm>
            <a:off x="12977138" y="2078233"/>
            <a:ext cx="0" cy="304683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19FD45D5-B33E-460D-1180-0A939043ADCB}"/>
              </a:ext>
            </a:extLst>
          </p:cNvPr>
          <p:cNvCxnSpPr>
            <a:cxnSpLocks/>
          </p:cNvCxnSpPr>
          <p:nvPr/>
        </p:nvCxnSpPr>
        <p:spPr>
          <a:xfrm flipH="1">
            <a:off x="16395682" y="2078233"/>
            <a:ext cx="16370" cy="306526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AF301D4-2BE4-98D8-7030-7E006CAF8B94}"/>
              </a:ext>
            </a:extLst>
          </p:cNvPr>
          <p:cNvCxnSpPr>
            <a:cxnSpLocks/>
          </p:cNvCxnSpPr>
          <p:nvPr/>
        </p:nvCxnSpPr>
        <p:spPr>
          <a:xfrm flipH="1">
            <a:off x="13068300" y="2078233"/>
            <a:ext cx="3217965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232EAA33-6EEF-BCD6-09C5-05C67A4A4C4D}"/>
              </a:ext>
            </a:extLst>
          </p:cNvPr>
          <p:cNvSpPr txBox="1"/>
          <p:nvPr/>
        </p:nvSpPr>
        <p:spPr>
          <a:xfrm>
            <a:off x="14067438" y="160079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0,75m maxi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F5E6935-24FE-7C8F-BBFA-D6883F369D8B}"/>
              </a:ext>
            </a:extLst>
          </p:cNvPr>
          <p:cNvSpPr txBox="1"/>
          <p:nvPr/>
        </p:nvSpPr>
        <p:spPr>
          <a:xfrm>
            <a:off x="14255824" y="4148834"/>
            <a:ext cx="11763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100L mini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3B06502-ABB1-127E-BC8A-99609A6AEE07}"/>
              </a:ext>
            </a:extLst>
          </p:cNvPr>
          <p:cNvSpPr txBox="1"/>
          <p:nvPr/>
        </p:nvSpPr>
        <p:spPr>
          <a:xfrm>
            <a:off x="3408328" y="9040660"/>
            <a:ext cx="923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Une FAQ pourra être mis en place à posteriori pour répondre à des questions précises…</a:t>
            </a:r>
          </a:p>
        </p:txBody>
      </p:sp>
    </p:spTree>
    <p:extLst>
      <p:ext uri="{BB962C8B-B14F-4D97-AF65-F5344CB8AC3E}">
        <p14:creationId xmlns:p14="http://schemas.microsoft.com/office/powerpoint/2010/main" val="176911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F0953-6C6D-784F-AEB4-915CFBE1C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970C3DC-D6FC-07E1-4E5F-C768C14D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Calendrier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4B5E3D-90E2-B55C-6AF0-48F8CF11F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8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0310C3-B006-343D-9814-826479DC4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17B479A-EEDA-E5C4-0AE8-B225730E6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050599"/>
              </p:ext>
            </p:extLst>
          </p:nvPr>
        </p:nvGraphicFramePr>
        <p:xfrm>
          <a:off x="1721071" y="3433500"/>
          <a:ext cx="14845858" cy="4532033"/>
        </p:xfrm>
        <a:graphic>
          <a:graphicData uri="http://schemas.openxmlformats.org/drawingml/2006/table">
            <a:tbl>
              <a:tblPr firstRow="1" firstCol="1" bandRow="1"/>
              <a:tblGrid>
                <a:gridCol w="988808">
                  <a:extLst>
                    <a:ext uri="{9D8B030D-6E8A-4147-A177-3AD203B41FA5}">
                      <a16:colId xmlns:a16="http://schemas.microsoft.com/office/drawing/2014/main" val="4207079308"/>
                    </a:ext>
                  </a:extLst>
                </a:gridCol>
                <a:gridCol w="8990259">
                  <a:extLst>
                    <a:ext uri="{9D8B030D-6E8A-4147-A177-3AD203B41FA5}">
                      <a16:colId xmlns:a16="http://schemas.microsoft.com/office/drawing/2014/main" val="3468347915"/>
                    </a:ext>
                  </a:extLst>
                </a:gridCol>
                <a:gridCol w="4866791">
                  <a:extLst>
                    <a:ext uri="{9D8B030D-6E8A-4147-A177-3AD203B41FA5}">
                      <a16:colId xmlns:a16="http://schemas.microsoft.com/office/drawing/2014/main" val="529792757"/>
                    </a:ext>
                  </a:extLst>
                </a:gridCol>
              </a:tblGrid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Séquence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Période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830835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Webinaire de présentation du concours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Mai et 17 Juin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69576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Clôture des candidatures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 Juillet 2026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753940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Annonces des 10 lauréats 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Sept. 2026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896500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Réunion Lancement avec les 10 équipes - Webinaire 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Sept. 2026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7801125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Période 1 de Conception et fabrication des prototypes 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Oct. 2026 à Déc. 2026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530589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Réunion intermédiaire et mise en place d’une FAQ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Janv. 2027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931390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Période 2 de Conception et fabrication des prototypes 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Janv. 2027 à Mars 2027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18119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Préparation des maquettes par les apprenants à FCBA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Avril 2027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664314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Tests maquettes à FCBA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et 8 Avril 2027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38627"/>
                  </a:ext>
                </a:extLst>
              </a:tr>
              <a:tr h="4120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Annonce du lauréat</a:t>
                      </a:r>
                      <a:endParaRPr lang="fr-FR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fr-FR" sz="27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Avril 2027</a:t>
                      </a:r>
                      <a:endParaRPr lang="fr-FR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5402" marR="1854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951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374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34A30-0E02-3A83-58B9-AF4BFAE0E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D38B94-25DD-F3D9-496D-8E2B871F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Phase finale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3F23E1-0E2E-63C9-9DB2-F8E8744A3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02318DF-AB8D-48BE-9B21-2EB94ACB4849}" type="slidenum">
              <a:rPr lang="fr-FR" smtClean="0"/>
              <a:t>9</a:t>
            </a:fld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6B4835-56F5-63C7-8D0F-6DE0AD6F6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B194-578B-42A4-9511-0C187F1DCCA4}" type="datetime1">
              <a:rPr lang="fr-FR" smtClean="0"/>
              <a:t>17/06/2026</a:t>
            </a:fld>
            <a:endParaRPr lang="fr-FR" dirty="0"/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D4C6FF35-2A3C-4A82-8C68-FE91CEBFC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801" y="2509600"/>
            <a:ext cx="16909199" cy="6992052"/>
          </a:xfrm>
        </p:spPr>
        <p:txBody>
          <a:bodyPr/>
          <a:lstStyle/>
          <a:p>
            <a:r>
              <a:rPr lang="fr-FR" dirty="0"/>
              <a:t> Evènement public à FCBA Bordeaux. Les structures seront soumises à 3 essais mécaniques</a:t>
            </a:r>
          </a:p>
          <a:p>
            <a:endParaRPr lang="fr-FR" b="0" dirty="0"/>
          </a:p>
          <a:p>
            <a:pPr lvl="1"/>
            <a:r>
              <a:rPr lang="fr-FR" b="0" dirty="0"/>
              <a:t>Essais sismiques (2 niveaux)</a:t>
            </a:r>
          </a:p>
          <a:p>
            <a:pPr lvl="1"/>
            <a:r>
              <a:rPr lang="fr-FR" b="0" dirty="0"/>
              <a:t>Essais de compression (2 niveaux)</a:t>
            </a:r>
          </a:p>
          <a:p>
            <a:pPr lvl="1"/>
            <a:r>
              <a:rPr lang="fr-FR" b="0" dirty="0"/>
              <a:t>Essais de choc au ballon d’impact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9C20BF0-1F42-04C9-575D-16A53095C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000" y="3838500"/>
            <a:ext cx="9695759" cy="495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14583"/>
      </p:ext>
    </p:extLst>
  </p:cSld>
  <p:clrMapOvr>
    <a:masterClrMapping/>
  </p:clrMapOvr>
</p:sld>
</file>

<file path=ppt/theme/theme1.xml><?xml version="1.0" encoding="utf-8"?>
<a:theme xmlns:a="http://schemas.openxmlformats.org/drawingml/2006/main" name="Titre princip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1F2D7410-57B3-49AF-A295-1DB2BB16C4B1}" vid="{265FE101-0E87-4B00-98C7-F2890DFF53D2}"/>
    </a:ext>
  </a:extLst>
</a:theme>
</file>

<file path=ppt/theme/theme2.xml><?xml version="1.0" encoding="utf-8"?>
<a:theme xmlns:a="http://schemas.openxmlformats.org/drawingml/2006/main" name="Intercalaire tit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1F2D7410-57B3-49AF-A295-1DB2BB16C4B1}" vid="{1BA01C93-1199-487D-9520-43CE22D28B68}"/>
    </a:ext>
  </a:extLst>
</a:theme>
</file>

<file path=ppt/theme/theme3.xml><?xml version="1.0" encoding="utf-8"?>
<a:theme xmlns:a="http://schemas.openxmlformats.org/drawingml/2006/main" name="Pages intérieu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1F2D7410-57B3-49AF-A295-1DB2BB16C4B1}" vid="{0C7C6793-F46C-466D-90A1-CCD44AFFE647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4EEAED0E86A40A164EB0BB3774B32" ma:contentTypeVersion="10" ma:contentTypeDescription="Crée un document." ma:contentTypeScope="" ma:versionID="b94bdd2bd46d1d5338aa5f9a81357468">
  <xsd:schema xmlns:xsd="http://www.w3.org/2001/XMLSchema" xmlns:xs="http://www.w3.org/2001/XMLSchema" xmlns:p="http://schemas.microsoft.com/office/2006/metadata/properties" xmlns:ns2="a71bd02f-40e9-4c62-a646-fad9aa2e1fad" xmlns:ns3="994d8bac-989a-4526-99e7-a5dbaff98d59" targetNamespace="http://schemas.microsoft.com/office/2006/metadata/properties" ma:root="true" ma:fieldsID="b8b7f45620455e84eebc7cdaa8136750" ns2:_="" ns3:_="">
    <xsd:import namespace="a71bd02f-40e9-4c62-a646-fad9aa2e1fad"/>
    <xsd:import namespace="994d8bac-989a-4526-99e7-a5dbaff98d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bd02f-40e9-4c62-a646-fad9aa2e1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70d620eb-9c3d-4062-822e-91aef23d5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d8bac-989a-4526-99e7-a5dbaff98d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7a76ae8-beb3-4e93-b830-019c5e14ecdd}" ma:internalName="TaxCatchAll" ma:showField="CatchAllData" ma:web="994d8bac-989a-4526-99e7-a5dbaff98d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1bd02f-40e9-4c62-a646-fad9aa2e1fad">
      <Terms xmlns="http://schemas.microsoft.com/office/infopath/2007/PartnerControls"/>
    </lcf76f155ced4ddcb4097134ff3c332f>
    <TaxCatchAll xmlns="994d8bac-989a-4526-99e7-a5dbaff98d59" xsi:nil="true"/>
  </documentManagement>
</p:properties>
</file>

<file path=customXml/itemProps1.xml><?xml version="1.0" encoding="utf-8"?>
<ds:datastoreItem xmlns:ds="http://schemas.openxmlformats.org/officeDocument/2006/customXml" ds:itemID="{E4036583-E2DC-4B0D-9C27-D409B81661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ABAAEE-13D2-45EE-A9AA-8C096D303E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bd02f-40e9-4c62-a646-fad9aa2e1fad"/>
    <ds:schemaRef ds:uri="994d8bac-989a-4526-99e7-a5dbaff98d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C9D6EE-CCC4-4216-93FB-98992AC7572D}">
  <ds:schemaRefs>
    <ds:schemaRef ds:uri="http://schemas.microsoft.com/office/2006/metadata/properties"/>
    <ds:schemaRef ds:uri="http://schemas.microsoft.com/office/infopath/2007/PartnerControls"/>
    <ds:schemaRef ds:uri="a71bd02f-40e9-4c62-a646-fad9aa2e1fad"/>
    <ds:schemaRef ds:uri="994d8bac-989a-4526-99e7-a5dbaff98d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Masque FCBA-2021-general</Template>
  <TotalTime>3260</TotalTime>
  <Words>682</Words>
  <Application>Microsoft Office PowerPoint</Application>
  <PresentationFormat>Personnalisé</PresentationFormat>
  <Paragraphs>145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Wingdings</vt:lpstr>
      <vt:lpstr>Open Sans 1</vt:lpstr>
      <vt:lpstr>Arial</vt:lpstr>
      <vt:lpstr>Calibri</vt:lpstr>
      <vt:lpstr>Poppins Light</vt:lpstr>
      <vt:lpstr>Titre principal</vt:lpstr>
      <vt:lpstr>Intercalaire titre</vt:lpstr>
      <vt:lpstr>Pages intérieures</vt:lpstr>
      <vt:lpstr>Présentation du concours MécaBois</vt:lpstr>
      <vt:lpstr>La genèse du concours</vt:lpstr>
      <vt:lpstr>Appel à candidature</vt:lpstr>
      <vt:lpstr>Cahier des charges</vt:lpstr>
      <vt:lpstr>Cahier des charges</vt:lpstr>
      <vt:lpstr>Cahier des charges</vt:lpstr>
      <vt:lpstr>Cahier des charges</vt:lpstr>
      <vt:lpstr>Calendrier</vt:lpstr>
      <vt:lpstr>Phase finale</vt:lpstr>
      <vt:lpstr>Notation</vt:lpstr>
      <vt:lpstr>Participez au concours MECABOIS - Institut Technologique FCBA   https://www.fcba.fr/participez-au-concours-mecabois/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CATTEROU Thomas</dc:creator>
  <cp:lastModifiedBy>ROCHE Naomi</cp:lastModifiedBy>
  <cp:revision>47</cp:revision>
  <dcterms:created xsi:type="dcterms:W3CDTF">2023-09-12T08:05:37Z</dcterms:created>
  <dcterms:modified xsi:type="dcterms:W3CDTF">2026-06-17T08:57:18Z</dcterms:modified>
  <dc:identifier>DAETr42zNCo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0x0101001C54EEAED0E86A40A164EB0BB3774B32</vt:lpwstr>
  </property>
  <property fmtid="{D5CDD505-2E9C-101B-9397-08002B2CF9AE}" pid="3" name="MediaServiceImageTags">
    <vt:lpwstr/>
  </property>
</Properties>
</file>